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9" r:id="rId2"/>
    <p:sldId id="419" r:id="rId3"/>
    <p:sldId id="299" r:id="rId4"/>
    <p:sldId id="403" r:id="rId5"/>
    <p:sldId id="416" r:id="rId6"/>
    <p:sldId id="417" r:id="rId7"/>
    <p:sldId id="374" r:id="rId8"/>
    <p:sldId id="405" r:id="rId9"/>
    <p:sldId id="383" r:id="rId10"/>
    <p:sldId id="406" r:id="rId11"/>
    <p:sldId id="408" r:id="rId12"/>
    <p:sldId id="271" r:id="rId13"/>
    <p:sldId id="273" r:id="rId14"/>
    <p:sldId id="270" r:id="rId15"/>
    <p:sldId id="418" r:id="rId16"/>
    <p:sldId id="324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>
      <p:cViewPr varScale="1">
        <p:scale>
          <a:sx n="85" d="100"/>
          <a:sy n="85" d="100"/>
        </p:scale>
        <p:origin x="706" y="6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10/17/2024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10/17/2024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4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C4FB-60D7-BB18-2C7C-F6F5FA5CD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8A523-ECDD-899A-C38B-8698A79C4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EB4B2-6BD2-18C2-6BAB-58CD30E8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03DB8-9BAF-BCD3-09A1-EE5C37DA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18D4-B804-C3B1-44B4-3E61104A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5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7B6F8-B93B-672F-D49D-E51ADDF0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F89F5-B494-C037-46BB-C52808572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5BD7B-3A0A-FAE2-EBF6-8964620B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9C0C-4C3B-94AA-036B-8BC8FF5C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5D9B-6FE4-81C8-7ACD-64886608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27AB7-1D33-C2C5-34E9-9BE40F166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64AB7-67A6-7916-B0C8-F9C4285D6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A52A2-2DC9-B774-F532-B28C3BBE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A31AE-4D94-8A1B-0381-9B887008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C33E6-17CD-DBC4-0C3E-58EFA13F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3036-E810-A7FF-1AF4-9FA0102B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3B0F-9A9A-C6B8-4B29-41C8845D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6F509-8C97-B9BA-BBA2-B1540E01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99C47-3C57-550E-58A9-C0C92A07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1D54-3A43-8530-2348-64736321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0EBE-5217-02B7-5864-56F342BD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04E33-C543-5188-A37C-E2900329F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C550F-605B-A63F-F7FA-34648779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74379-EDD0-1D17-D327-03284A8B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6F01-FE83-5738-58D9-4741F7AC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2E45-9B1F-96E8-0934-D25B614B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85BF-24D7-1C63-26A4-AD28571C9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87977-9847-307F-ED4A-77EE56F2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9B4EF-8871-6AD1-F128-CD0B392A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6E35F-ED3E-16DD-6E4E-34DAB8B4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A7025-89F7-3847-0C0C-F20FCE14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1A6D-B1F4-2A34-2C21-C87CA2A31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C87B7-E87A-BEB9-7B13-188A9B26A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E7288-D5D8-FC97-F881-FF039015C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F5E7E-24B4-2F58-00EF-21EEC2095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6F8BD-32D3-A9B7-FC86-D8525DD47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444206-ED54-94C2-69B5-01F6D167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F48B4-4655-9300-A4D9-2BDF34A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8E641-95A9-28FD-5C46-FEAFA53D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E6C7-573D-C90B-FC82-24E57836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7A7C0-72F9-6A02-4D7E-3525000F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2D118-3964-E920-105E-C2A10B8E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AF9CD-B316-518B-48ED-C1AF535D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918AB-3544-0528-B88E-3FEAB0F7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67F98-871F-25AD-CD92-AA4EFC452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1F493-BE6E-BFA0-CE32-8C23A618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C25D-F207-145B-C301-37CE9D15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8B77-9990-66C9-89B1-8FFF38B4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E053E-A595-EB6E-31CB-AEBB114F3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20B8-0805-B154-B9CB-E34ACF76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19E5D-2343-6384-AA22-A8C94D00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A81D8-C3AD-9786-4FCB-39A389C3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0EAC-07E1-1E83-1AFB-01A73BA7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C1AAC-8631-D237-7856-592158405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EEEF4-5C4A-F6D5-DD68-288A1A6D2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32576-8C98-1B8E-E6BA-F1FADB95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F185-68C5-4773-8298-9799609ADA6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29D31-2A67-610E-8B79-F413B00C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C9DB-F883-1101-E613-A0B4F394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F0366-84AE-4E11-BEAC-BF7DF50C1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0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CDFA5-C845-3B6E-B18A-17990FDB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8FDF7-3A5C-866D-094F-ED81DDB5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C7FF7-FEE3-7563-37C3-84C3128F7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7F7C6-45AA-BA52-CEB5-E53E50DA7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04B7-E7E4-95EC-00F7-09D2757F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ECC6E50-1E51-B158-F294-89845BB59A3B}"/>
              </a:ext>
            </a:extLst>
          </p:cNvPr>
          <p:cNvSpPr txBox="1">
            <a:spLocks/>
          </p:cNvSpPr>
          <p:nvPr/>
        </p:nvSpPr>
        <p:spPr>
          <a:xfrm>
            <a:off x="684212" y="1981200"/>
            <a:ext cx="110490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Lab-2</a:t>
            </a:r>
            <a:endParaRPr lang="en-US" sz="4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3D05D-15D8-46D8-A060-37D1602F009A}"/>
              </a:ext>
            </a:extLst>
          </p:cNvPr>
          <p:cNvSpPr txBox="1"/>
          <p:nvPr/>
        </p:nvSpPr>
        <p:spPr>
          <a:xfrm>
            <a:off x="760412" y="2890391"/>
            <a:ext cx="110490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CSE-407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&amp; Neural Networks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6096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Hyperplanes at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371600"/>
            <a:ext cx="10591800" cy="5181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Hyperplanes are decision boundaries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that help classify the data points. Data points falling on either side of the hyperplane can be attributed to different classes.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Also, the dimension of the hyperplane depends upon the number of features. If the number of input features is 2, then the hyperplane is just a line.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If the number of input features is 3, then the hyperplane becomes a two-dimensional plane. It becomes difficult to imagine when the number of features exceeds 3.</a:t>
            </a:r>
          </a:p>
        </p:txBody>
      </p:sp>
    </p:spTree>
    <p:extLst>
      <p:ext uri="{BB962C8B-B14F-4D97-AF65-F5344CB8AC3E}">
        <p14:creationId xmlns:p14="http://schemas.microsoft.com/office/powerpoint/2010/main" val="41470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81000"/>
            <a:ext cx="9601200" cy="6096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Hyperplanes at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066800"/>
            <a:ext cx="10668000" cy="5334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Support vectors are data points </a:t>
            </a:r>
            <a:r>
              <a:rPr lang="en-US" sz="25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that are closer to the hyperplane and influence the </a:t>
            </a:r>
            <a:r>
              <a:rPr lang="en-US" sz="2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position</a:t>
            </a:r>
            <a:r>
              <a:rPr lang="en-US" sz="25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orientation</a:t>
            </a:r>
            <a:r>
              <a:rPr lang="en-US" sz="25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of the hyperplane.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Using these support vectors, we maximize the margin of the classifier. Deleting the support vectors will change the position of the hyperplane.</a:t>
            </a:r>
            <a:endParaRPr lang="en-US" sz="25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7B2E-2BC8-EB6F-9C71-23A2659B9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941955"/>
            <a:ext cx="4876800" cy="330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5BCBD-F9B4-7F16-256E-9996C4638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2171700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7E53-A716-4F06-DC53-76E7C020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4" y="287422"/>
            <a:ext cx="10055781" cy="840938"/>
          </a:xfrm>
        </p:spPr>
        <p:txBody>
          <a:bodyPr>
            <a:normAutofit/>
          </a:bodyPr>
          <a:lstStyle/>
          <a:p>
            <a:pPr algn="ctr"/>
            <a:r>
              <a:rPr 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Algorithm</a:t>
            </a:r>
            <a:endParaRPr lang="en-US" sz="35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90" y="1447800"/>
            <a:ext cx="11013474" cy="442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SVM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can be of two types: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SVM: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SVM is used for linearly separable data, which means if a dataset can be classified into two classes by using a single straight line, then such data is termed as linearly separable data, and classifier is used called as Linear SVM classifier.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Non-linear SVM: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SVM is used for non-linearly separated data, which means if a dataset cannot be classified by using a straight line, then such data is termed as non-linear data and classifier used is called as Non-linear SVM classifier.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7E53-A716-4F06-DC53-76E7C020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4" y="287422"/>
            <a:ext cx="10055781" cy="840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Algorithm</a:t>
            </a:r>
            <a:br>
              <a:rPr lang="en-US" sz="3599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1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SVM</a:t>
            </a:r>
            <a:r>
              <a:rPr lang="en-US" sz="35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5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189" y="1867912"/>
            <a:ext cx="4200791" cy="2061701"/>
          </a:xfrm>
        </p:spPr>
        <p:txBody>
          <a:bodyPr>
            <a:normAutofit/>
          </a:bodyPr>
          <a:lstStyle/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working of the SVM algorithm can be understood by using an example. 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a dataset that has two tags (green and blue), and the dataset has two features x1 and x2. 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a classifier that can classify the pair(x1, x2) of coordinates in either green or blue. Consider the below image: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5" y="3929613"/>
            <a:ext cx="2405118" cy="21532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3170" y="1782804"/>
            <a:ext cx="7378591" cy="553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as it is 2-d space so by just using a straight line, we can easily separate these two classes. But there can be multiple lines that can separate these classes. Consider the below image: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48" y="2382659"/>
            <a:ext cx="2336752" cy="21063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9025" y="4529947"/>
            <a:ext cx="510882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64" indent="-285664" algn="just">
              <a:buFont typeface="Wingdings" panose="05000000000000000000" pitchFamily="2" charset="2"/>
              <a:buChar char="ü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the SVM algorithm helps to find the best line or decision boundary; this best boundary or region is called as a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664" indent="-285664" algn="just">
              <a:buFont typeface="Wingdings" panose="05000000000000000000" pitchFamily="2" charset="2"/>
              <a:buChar char="ü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algorithm finds the closest point of the lines from both the classes. These points are called support vectors. </a:t>
            </a:r>
          </a:p>
          <a:p>
            <a:pPr marL="285664" indent="-285664" algn="just">
              <a:buFont typeface="Wingdings" panose="05000000000000000000" pitchFamily="2" charset="2"/>
              <a:buChar char="ü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the vectors and the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as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664" indent="-285664" algn="just">
              <a:buFont typeface="Wingdings" panose="05000000000000000000" pitchFamily="2" charset="2"/>
              <a:buChar char="ü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goal of SVM is to maximize this margin. </a:t>
            </a:r>
          </a:p>
          <a:p>
            <a:pPr marL="285664" indent="-285664" algn="just">
              <a:buFont typeface="Wingdings" panose="05000000000000000000" pitchFamily="2" charset="2"/>
              <a:buChar char="ü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maximum margin is called the 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hyperplane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848" y="3901245"/>
            <a:ext cx="2491621" cy="2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Algorithm</a:t>
            </a: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(Non-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SVM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499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36" y="1846147"/>
            <a:ext cx="4864648" cy="973412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data is linearly arranged, then we can separate it by using a straight line, but for non-linear data, we cannot draw a single straight line. Consider the below image: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6" y="2557888"/>
            <a:ext cx="2586042" cy="23203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393" y="4878242"/>
            <a:ext cx="51843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to separate these data points, we need to add one more dimension. For linear data, we have used two dimensions x and y, so for non-linear data, we will add a third dimension z. It can be calculated as: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23628" y="5855178"/>
            <a:ext cx="959600" cy="32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pPr defTabSz="9141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latin typeface="Arial Unicode MS" panose="020B0604020202020204" pitchFamily="34" charset="-128"/>
              </a:rPr>
              <a:t>z=x</a:t>
            </a:r>
            <a:r>
              <a:rPr lang="en-US" sz="1500" baseline="30000">
                <a:latin typeface="Arial Unicode MS" panose="020B0604020202020204" pitchFamily="34" charset="-128"/>
              </a:rPr>
              <a:t>2</a:t>
            </a:r>
            <a:r>
              <a:rPr lang="en-US" sz="1500">
                <a:latin typeface="Arial Unicode MS" panose="020B0604020202020204" pitchFamily="34" charset="-128"/>
              </a:rPr>
              <a:t> +y</a:t>
            </a:r>
            <a:r>
              <a:rPr lang="en-US" sz="1500" baseline="30000">
                <a:latin typeface="Arial Unicode MS" panose="020B0604020202020204" pitchFamily="34" charset="-128"/>
              </a:rPr>
              <a:t>2</a:t>
            </a:r>
            <a:r>
              <a:rPr lang="en-US" sz="1500"/>
              <a:t> </a:t>
            </a:r>
            <a:endParaRPr lang="en-US" sz="150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4664" y="1846146"/>
            <a:ext cx="60944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adding the third dimension, the sample space will become as below image: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84" y="2373320"/>
            <a:ext cx="2496710" cy="2211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2651" y="2231419"/>
            <a:ext cx="4533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now, SVM will divide the datasets into classes in the following way. Consider the below image: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348" y="2785273"/>
            <a:ext cx="2117856" cy="1861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0169" y="4878242"/>
            <a:ext cx="2579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we are in 3-d Space, hence it is looking like a plane parallel to the x-axis. If we convert it in 2d space with z=1, then it will become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64" y="4689870"/>
            <a:ext cx="1953478" cy="16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9BF1A-FBFF-C693-34EB-7E8CC6501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8" y="914400"/>
            <a:ext cx="1076736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2414" y="838200"/>
            <a:ext cx="9601199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10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0000" dirty="0">
                <a:solidFill>
                  <a:schemeClr val="accent1">
                    <a:lumMod val="75000"/>
                  </a:schemeClr>
                </a:solidFill>
              </a:rPr>
              <a:t>'</a:t>
            </a:r>
            <a:endParaRPr lang="en-US" sz="10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963C-EA1B-3E59-9207-78F95BC8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Confusion Matrix is NOT Confusing!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BC1559-2484-37EE-AFE3-E8F81785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838200"/>
          </a:xfrm>
        </p:spPr>
        <p:txBody>
          <a:bodyPr/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C6CCF-794E-DF76-4090-3C926A0A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1" y="1733550"/>
            <a:ext cx="4580497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838200"/>
          </a:xfrm>
        </p:spPr>
        <p:txBody>
          <a:bodyPr/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447800"/>
            <a:ext cx="9905998" cy="4419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itchFamily="18" charset="0"/>
              </a:rPr>
              <a:t>A confusion matrix is a table that is often used to describe 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performance of a classification model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(or “classifier”) on a set of test data for which the true values are known.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allows the visualization of the performance of an algorithm.</a:t>
            </a:r>
            <a:endParaRPr lang="en-US" sz="2500" dirty="0">
              <a:solidFill>
                <a:srgbClr val="7030A0"/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solidFill>
                  <a:srgbClr val="7030A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We compare each class with every other class and see how many samples are misclassified.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anose="02020603050405020304" pitchFamily="18" charset="0"/>
                <a:ea typeface="Tahoma" pitchFamily="34" charset="0"/>
                <a:cs typeface="Times New Roman" pitchFamily="18" charset="0"/>
              </a:rPr>
              <a:t>We actually come across several key metrics that are very important in the field of machine learning.</a:t>
            </a:r>
            <a:endParaRPr lang="en-US" sz="2500" dirty="0">
              <a:solidFill>
                <a:srgbClr val="7030A0"/>
              </a:solidFill>
              <a:latin typeface="Times New Roman" panose="02020603050405020304" pitchFamily="18" charset="0"/>
              <a:ea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838200"/>
          </a:xfrm>
        </p:spPr>
        <p:txBody>
          <a:bodyPr/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524000"/>
            <a:ext cx="10287000" cy="4953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Let's consider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a binary classification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 case where the output is either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0 or 1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itchFamily="18" charset="0"/>
              </a:rPr>
              <a:t>True positives: 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These are the samples for which we predicted 1 as the output and the ground truth is 1 too.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itchFamily="18" charset="0"/>
              </a:rPr>
              <a:t>True negatives: 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These are the samples for which we predicted 0 as the output and the ground truth is 0 too.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itchFamily="18" charset="0"/>
              </a:rPr>
              <a:t>False positives: 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These are the samples for which we predicted 1 as the output but the ground truth is 0. This is also known as a Type I error.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itchFamily="18" charset="0"/>
              </a:rPr>
              <a:t>False negatives: </a:t>
            </a:r>
            <a:r>
              <a:rPr lang="en-US" sz="2500" dirty="0">
                <a:latin typeface="Times New Roman" panose="02020603050405020304" pitchFamily="18" charset="0"/>
                <a:cs typeface="Times New Roman" pitchFamily="18" charset="0"/>
              </a:rPr>
              <a:t>These are the samples for which we predicted 0 as the output but the ground truth is 1. This is also known as a Type II error.</a:t>
            </a:r>
            <a:endParaRPr lang="en-US" sz="2500" dirty="0">
              <a:solidFill>
                <a:srgbClr val="7030A0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1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304800"/>
            <a:ext cx="8077198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Classification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143000"/>
            <a:ext cx="10591800" cy="5105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True Positive(TP):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 projected positive and its turn out to be true. For example, you had predicted that France would win the world cup, and it won. 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True Negative(TN):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When you predicted negative, and it's true. You had predicted that England would not win and it lost. 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False Positive(FP):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Your prediction is positive, and it is false.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 had predicted that England would win, but it lost. </a:t>
            </a:r>
          </a:p>
          <a:p>
            <a:pPr marL="0" indent="0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False Negative(FN):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Your prediction is negative, and result it is also false.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You had predicted that France would not win, but it won. </a:t>
            </a:r>
          </a:p>
        </p:txBody>
      </p:sp>
    </p:spTree>
    <p:extLst>
      <p:ext uri="{BB962C8B-B14F-4D97-AF65-F5344CB8AC3E}">
        <p14:creationId xmlns:p14="http://schemas.microsoft.com/office/powerpoint/2010/main" val="12242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55814" y="304800"/>
            <a:ext cx="8077198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Classification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219200"/>
            <a:ext cx="8552687" cy="4820812"/>
          </a:xfrm>
        </p:spPr>
      </p:pic>
    </p:spTree>
    <p:extLst>
      <p:ext uri="{BB962C8B-B14F-4D97-AF65-F5344CB8AC3E}">
        <p14:creationId xmlns:p14="http://schemas.microsoft.com/office/powerpoint/2010/main" val="22938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6858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295400"/>
            <a:ext cx="10059986" cy="51054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A Support Vector Machine (SVM) is a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discriminative classifier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formally defined by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a separating hyperplane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Support Vector Machine (SVM)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is a classifier that is defined using a separating hyperplane between the classes.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other words, given labeled training data (supervised learning), the algorithm outputs an optimal hyperplane which categorizes new examples. 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In two dimensional space this hyperplane is a line dividing a plane in two parts where in each class lay in either side.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SVM finds the optimal hyperplane that separates the training data into two classes.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2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6858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Objective of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916" y="1143000"/>
            <a:ext cx="10622696" cy="5105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objective of the support vector machine algorithm is to find a hyperplane in an N-dimensional space(N — the number of features) that distinctly classifies the data points.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819400"/>
            <a:ext cx="4878388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BE299-2CC3-A1B2-A429-040A6B188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4" y="3352800"/>
            <a:ext cx="556943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81000"/>
            <a:ext cx="9601200" cy="609600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Objective of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371600"/>
            <a:ext cx="10439400" cy="44958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To separate the two classes of data points, there are many possible hyperplanes that could be chosen.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Our objective is to find a plane that has the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maximum margin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, i.e. the maximum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distance between data points of both classes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Maximizing the margin distance provides some reinforcement so that future data points can be classified with 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more confidence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58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3669</TotalTime>
  <Words>1170</Words>
  <Application>Microsoft Office PowerPoint</Application>
  <PresentationFormat>Custom</PresentationFormat>
  <Paragraphs>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Confusion Matrix</vt:lpstr>
      <vt:lpstr>Confusion Matrix</vt:lpstr>
      <vt:lpstr>Confusion Matrix Classification</vt:lpstr>
      <vt:lpstr>Confusion Matrix Classification</vt:lpstr>
      <vt:lpstr>Confusion Matrix Classification</vt:lpstr>
      <vt:lpstr>Support Vector Machines</vt:lpstr>
      <vt:lpstr>Objective of SVM</vt:lpstr>
      <vt:lpstr>Objective of SVM</vt:lpstr>
      <vt:lpstr>Hyperplanes at SVM</vt:lpstr>
      <vt:lpstr>Hyperplanes at SVM</vt:lpstr>
      <vt:lpstr>SVM Algorithm</vt:lpstr>
      <vt:lpstr>SVM Algorithm (Linear SVM)</vt:lpstr>
      <vt:lpstr>SVM Algorithm (Non-Linear SVM)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Analysis</dc:title>
  <dc:creator>Abm Bashir</dc:creator>
  <cp:lastModifiedBy>Md. Nazmus Sakib</cp:lastModifiedBy>
  <cp:revision>595</cp:revision>
  <dcterms:created xsi:type="dcterms:W3CDTF">2017-08-22T06:52:43Z</dcterms:created>
  <dcterms:modified xsi:type="dcterms:W3CDTF">2024-10-17T16:38:00Z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